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5" r:id="rId4"/>
    <p:sldId id="262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393C-5792-448C-AF33-19E412057A11}" type="datetimeFigureOut">
              <a:rPr lang="en-AU" smtClean="0"/>
              <a:pPr/>
              <a:t>18/07/2013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0110-423E-41DC-B8AB-9C3F57FAFA8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393C-5792-448C-AF33-19E412057A11}" type="datetimeFigureOut">
              <a:rPr lang="en-AU" smtClean="0"/>
              <a:pPr/>
              <a:t>18/07/2013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0110-423E-41DC-B8AB-9C3F57FAFA8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393C-5792-448C-AF33-19E412057A11}" type="datetimeFigureOut">
              <a:rPr lang="en-AU" smtClean="0"/>
              <a:pPr/>
              <a:t>18/07/2013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0110-423E-41DC-B8AB-9C3F57FAFA8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393C-5792-448C-AF33-19E412057A11}" type="datetimeFigureOut">
              <a:rPr lang="en-AU" smtClean="0"/>
              <a:pPr/>
              <a:t>18/07/2013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0110-423E-41DC-B8AB-9C3F57FAFA8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393C-5792-448C-AF33-19E412057A11}" type="datetimeFigureOut">
              <a:rPr lang="en-AU" smtClean="0"/>
              <a:pPr/>
              <a:t>18/07/2013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0110-423E-41DC-B8AB-9C3F57FAFA8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393C-5792-448C-AF33-19E412057A11}" type="datetimeFigureOut">
              <a:rPr lang="en-AU" smtClean="0"/>
              <a:pPr/>
              <a:t>18/07/2013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0110-423E-41DC-B8AB-9C3F57FAFA8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393C-5792-448C-AF33-19E412057A11}" type="datetimeFigureOut">
              <a:rPr lang="en-AU" smtClean="0"/>
              <a:pPr/>
              <a:t>18/07/2013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0110-423E-41DC-B8AB-9C3F57FAFA8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393C-5792-448C-AF33-19E412057A11}" type="datetimeFigureOut">
              <a:rPr lang="en-AU" smtClean="0"/>
              <a:pPr/>
              <a:t>18/07/2013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0110-423E-41DC-B8AB-9C3F57FAFA8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393C-5792-448C-AF33-19E412057A11}" type="datetimeFigureOut">
              <a:rPr lang="en-AU" smtClean="0"/>
              <a:pPr/>
              <a:t>18/07/2013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0110-423E-41DC-B8AB-9C3F57FAFA8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393C-5792-448C-AF33-19E412057A11}" type="datetimeFigureOut">
              <a:rPr lang="en-AU" smtClean="0"/>
              <a:pPr/>
              <a:t>18/07/2013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0110-423E-41DC-B8AB-9C3F57FAFA8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393C-5792-448C-AF33-19E412057A11}" type="datetimeFigureOut">
              <a:rPr lang="en-AU" smtClean="0"/>
              <a:pPr/>
              <a:t>18/07/2013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0110-423E-41DC-B8AB-9C3F57FAFA8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393C-5792-448C-AF33-19E412057A11}" type="datetimeFigureOut">
              <a:rPr lang="en-AU" smtClean="0"/>
              <a:pPr/>
              <a:t>18/07/2013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60110-423E-41DC-B8AB-9C3F57FAFA8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3096344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sz="4000" b="1" dirty="0" smtClean="0"/>
              <a:t>ROUND TABLE </a:t>
            </a:r>
            <a:r>
              <a:rPr lang="en-AU" sz="4000" b="1" dirty="0"/>
              <a:t>WITH PACIFIC WOMEN:</a:t>
            </a:r>
            <a:br>
              <a:rPr lang="en-AU" sz="4000" b="1" dirty="0"/>
            </a:br>
            <a:r>
              <a:rPr lang="en-AU" sz="4000" b="1" dirty="0"/>
              <a:t>ADDRESSING SIDS ISSUES FROM LOCAL TO </a:t>
            </a:r>
            <a:r>
              <a:rPr lang="en-AU" sz="4000" b="1" dirty="0" smtClean="0"/>
              <a:t>GLOBAL</a:t>
            </a:r>
            <a:br>
              <a:rPr lang="en-AU" sz="4000" b="1" dirty="0" smtClean="0"/>
            </a:br>
            <a:r>
              <a:rPr lang="en-AU" sz="4000" dirty="0" smtClean="0"/>
              <a:t> </a:t>
            </a:r>
            <a:r>
              <a:rPr lang="en-AU" sz="4000" dirty="0" smtClean="0">
                <a:solidFill>
                  <a:srgbClr val="0070C0"/>
                </a:solidFill>
              </a:rPr>
              <a:t>FOOD SECURITY  IN RELATION TO TOXIC SUBSTANCES 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5445224"/>
            <a:ext cx="7848872" cy="1152128"/>
          </a:xfrm>
        </p:spPr>
        <p:txBody>
          <a:bodyPr>
            <a:normAutofit/>
          </a:bodyPr>
          <a:lstStyle/>
          <a:p>
            <a:r>
              <a:rPr lang="en-AU" sz="2000" dirty="0" err="1" smtClean="0"/>
              <a:t>Imogen</a:t>
            </a:r>
            <a:r>
              <a:rPr lang="en-AU" sz="2000" dirty="0" smtClean="0"/>
              <a:t> Ingram, </a:t>
            </a:r>
            <a:r>
              <a:rPr lang="en-AU" sz="2000" i="1" dirty="0" smtClean="0"/>
              <a:t>Te Pa </a:t>
            </a:r>
            <a:r>
              <a:rPr lang="en-AU" sz="2000" i="1" dirty="0" err="1" smtClean="0"/>
              <a:t>Mataiapo</a:t>
            </a:r>
            <a:endParaRPr lang="en-AU" sz="2000" dirty="0" smtClean="0"/>
          </a:p>
          <a:p>
            <a:r>
              <a:rPr lang="en-AU" sz="2000" dirty="0" smtClean="0"/>
              <a:t>ISLAND SUSTAINABILITY ALLIANCE CIS INC. (“ISACI”)</a:t>
            </a:r>
          </a:p>
          <a:p>
            <a:r>
              <a:rPr lang="en-AU" sz="2000" dirty="0" smtClean="0"/>
              <a:t>Cook Islands</a:t>
            </a:r>
          </a:p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0"/>
            <a:ext cx="3528392" cy="227687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"/>
            <a:ext cx="7772400" cy="1700808"/>
          </a:xfrm>
        </p:spPr>
        <p:txBody>
          <a:bodyPr>
            <a:normAutofit/>
          </a:bodyPr>
          <a:lstStyle/>
          <a:p>
            <a:r>
              <a:rPr lang="en-AU" dirty="0" smtClean="0"/>
              <a:t>OVER-USE OF </a:t>
            </a:r>
            <a:br>
              <a:rPr lang="en-AU" dirty="0" smtClean="0"/>
            </a:br>
            <a:r>
              <a:rPr lang="en-AU" dirty="0" smtClean="0"/>
              <a:t>PESTICIDES IN AGRICULTURE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892480" cy="486916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AU" dirty="0" smtClean="0">
                <a:solidFill>
                  <a:schemeClr val="tx1"/>
                </a:solidFill>
              </a:rPr>
              <a:t>1.Pesticides include: 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herbicides i.e. to kill weeds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 insecticides i.e. to kill pests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fungicides i.e. to </a:t>
            </a:r>
            <a:r>
              <a:rPr lang="en-AU" dirty="0" err="1" smtClean="0">
                <a:solidFill>
                  <a:schemeClr val="tx1"/>
                </a:solidFill>
              </a:rPr>
              <a:t>to</a:t>
            </a:r>
            <a:r>
              <a:rPr lang="en-AU" dirty="0" smtClean="0">
                <a:solidFill>
                  <a:schemeClr val="tx1"/>
                </a:solidFill>
              </a:rPr>
              <a:t> kill fungal growths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2.over-use </a:t>
            </a:r>
            <a:r>
              <a:rPr lang="en-AU" dirty="0">
                <a:solidFill>
                  <a:schemeClr val="tx1"/>
                </a:solidFill>
              </a:rPr>
              <a:t>of pesticides is a food security issue </a:t>
            </a:r>
            <a:r>
              <a:rPr lang="en-AU" dirty="0" smtClean="0">
                <a:solidFill>
                  <a:schemeClr val="tx1"/>
                </a:solidFill>
              </a:rPr>
              <a:t>for </a:t>
            </a:r>
            <a:r>
              <a:rPr lang="en-AU" dirty="0">
                <a:solidFill>
                  <a:schemeClr val="tx1"/>
                </a:solidFill>
              </a:rPr>
              <a:t>land-based food </a:t>
            </a:r>
            <a:r>
              <a:rPr lang="en-AU" dirty="0" smtClean="0">
                <a:solidFill>
                  <a:schemeClr val="tx1"/>
                </a:solidFill>
              </a:rPr>
              <a:t>sources (residues)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3.for </a:t>
            </a:r>
            <a:r>
              <a:rPr lang="en-AU" dirty="0">
                <a:solidFill>
                  <a:schemeClr val="tx1"/>
                </a:solidFill>
              </a:rPr>
              <a:t>subsistence fishing </a:t>
            </a:r>
            <a:r>
              <a:rPr lang="en-AU" dirty="0" smtClean="0">
                <a:solidFill>
                  <a:schemeClr val="tx1"/>
                </a:solidFill>
              </a:rPr>
              <a:t>(because </a:t>
            </a:r>
            <a:r>
              <a:rPr lang="en-AU" dirty="0">
                <a:solidFill>
                  <a:schemeClr val="tx1"/>
                </a:solidFill>
              </a:rPr>
              <a:t>of </a:t>
            </a:r>
            <a:r>
              <a:rPr lang="en-AU" dirty="0" smtClean="0">
                <a:solidFill>
                  <a:schemeClr val="tx1"/>
                </a:solidFill>
              </a:rPr>
              <a:t>run-off</a:t>
            </a:r>
            <a:r>
              <a:rPr lang="en-AU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4. Many pesticides are considered by scientists to be endocrine-disrupting chemicals, as they interfere with the body’s hormones.</a:t>
            </a:r>
            <a:endParaRPr lang="en-A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POOR WASTE DISPOSAL PRACTICES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686800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I</a:t>
            </a:r>
            <a:r>
              <a:rPr lang="en-AU" dirty="0" smtClean="0"/>
              <a:t>nappropriate </a:t>
            </a:r>
            <a:r>
              <a:rPr lang="en-AU" dirty="0"/>
              <a:t>disposal of </a:t>
            </a:r>
            <a:r>
              <a:rPr lang="en-AU" dirty="0" smtClean="0"/>
              <a:t>waste e.g. into landfills, swamps or lagoons usually results in </a:t>
            </a:r>
            <a:r>
              <a:rPr lang="en-AU" dirty="0" err="1" smtClean="0"/>
              <a:t>leachate</a:t>
            </a:r>
            <a:r>
              <a:rPr lang="en-AU" dirty="0" smtClean="0"/>
              <a:t> i.e. ooze containing toxic substances like lead, cadmium, mercury, PBDEs from plastics containing </a:t>
            </a:r>
            <a:r>
              <a:rPr lang="en-AU" dirty="0" err="1" smtClean="0"/>
              <a:t>brominated</a:t>
            </a:r>
            <a:r>
              <a:rPr lang="en-AU" dirty="0" smtClean="0"/>
              <a:t> flame retardants</a:t>
            </a:r>
          </a:p>
          <a:p>
            <a:pPr>
              <a:buNone/>
            </a:pPr>
            <a:r>
              <a:rPr lang="en-AU" dirty="0" smtClean="0"/>
              <a:t>Many items become hazardous waste when they break down or are discarded</a:t>
            </a:r>
          </a:p>
          <a:p>
            <a:pPr>
              <a:buNone/>
            </a:pPr>
            <a:r>
              <a:rPr lang="en-AU" dirty="0" smtClean="0"/>
              <a:t>E-waste is one of the fastest growing hazardous wastes in developing countries (often </a:t>
            </a:r>
            <a:r>
              <a:rPr lang="en-AU" dirty="0" err="1" smtClean="0"/>
              <a:t>landfilled</a:t>
            </a:r>
            <a:r>
              <a:rPr lang="en-AU" dirty="0" smtClean="0"/>
              <a:t> without any thought to consequences)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55679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EMERGING ISSUE</a:t>
            </a:r>
            <a:br>
              <a:rPr lang="en-AU" dirty="0" smtClean="0"/>
            </a:br>
            <a:r>
              <a:rPr lang="en-AU" dirty="0" smtClean="0"/>
              <a:t>Toxic Substances in Food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Negotiation of the new </a:t>
            </a:r>
            <a:r>
              <a:rPr lang="en-AU" dirty="0" err="1" smtClean="0"/>
              <a:t>Minamata</a:t>
            </a:r>
            <a:r>
              <a:rPr lang="en-AU" dirty="0" smtClean="0"/>
              <a:t> Convention on mercury was completed in January 2013</a:t>
            </a:r>
          </a:p>
          <a:p>
            <a:r>
              <a:rPr lang="en-AU" dirty="0" smtClean="0"/>
              <a:t>Diplomatic convention for signing will be in Japan in October 2013</a:t>
            </a:r>
          </a:p>
          <a:p>
            <a:r>
              <a:rPr lang="en-AU" dirty="0" smtClean="0"/>
              <a:t>To highlight food contamination, IPEN and Biodiversity Research Institute took global hair samples </a:t>
            </a:r>
          </a:p>
          <a:p>
            <a:r>
              <a:rPr lang="en-AU" dirty="0" smtClean="0"/>
              <a:t>Only Japan and Cook Islands took part from the Pacific</a:t>
            </a:r>
          </a:p>
          <a:p>
            <a:r>
              <a:rPr lang="en-AU" dirty="0" smtClean="0"/>
              <a:t>These were among the highest readings for </a:t>
            </a:r>
            <a:r>
              <a:rPr lang="en-AU" dirty="0" err="1" smtClean="0"/>
              <a:t>methylmercury</a:t>
            </a:r>
            <a:r>
              <a:rPr lang="en-AU" dirty="0" smtClean="0"/>
              <a:t> in fish </a:t>
            </a:r>
          </a:p>
          <a:p>
            <a:r>
              <a:rPr lang="en-AU" dirty="0" smtClean="0"/>
              <a:t>For Cook Islands the source is assumed to be from </a:t>
            </a:r>
            <a:r>
              <a:rPr lang="en-AU" dirty="0"/>
              <a:t>global mercury pollution 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EMERGING ISSUE</a:t>
            </a:r>
            <a:br>
              <a:rPr lang="en-AU" dirty="0" smtClean="0"/>
            </a:br>
            <a:r>
              <a:rPr lang="en-AU" dirty="0" smtClean="0"/>
              <a:t>DEEP-SEA MINERAL MINING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>
            <a:normAutofit fontScale="85000" lnSpcReduction="10000"/>
          </a:bodyPr>
          <a:lstStyle/>
          <a:p>
            <a:r>
              <a:rPr lang="en-AU" dirty="0" smtClean="0"/>
              <a:t>No analysis of risks of </a:t>
            </a:r>
            <a:r>
              <a:rPr lang="en-AU" dirty="0" err="1" smtClean="0"/>
              <a:t>deepsea</a:t>
            </a:r>
            <a:r>
              <a:rPr lang="en-AU" dirty="0" smtClean="0"/>
              <a:t> mining – only benefits are promoted by governments and companies</a:t>
            </a:r>
          </a:p>
          <a:p>
            <a:r>
              <a:rPr lang="en-AU" dirty="0" smtClean="0"/>
              <a:t>EIAs are supposed to be carried out to assess the impact of potential </a:t>
            </a:r>
            <a:r>
              <a:rPr lang="en-AU" dirty="0"/>
              <a:t>contamination of </a:t>
            </a:r>
            <a:r>
              <a:rPr lang="en-AU" dirty="0" err="1"/>
              <a:t>seafoods</a:t>
            </a:r>
            <a:r>
              <a:rPr lang="en-AU" dirty="0"/>
              <a:t> by </a:t>
            </a:r>
            <a:r>
              <a:rPr lang="en-AU" dirty="0" smtClean="0"/>
              <a:t>effluent from mining seabed minerals</a:t>
            </a:r>
          </a:p>
          <a:p>
            <a:r>
              <a:rPr lang="en-AU" dirty="0" smtClean="0"/>
              <a:t>Currently China has the monopoly on production of rare earths, used in electronics</a:t>
            </a:r>
          </a:p>
          <a:p>
            <a:r>
              <a:rPr lang="en-AU" dirty="0" smtClean="0"/>
              <a:t>Recent research shows that these are present in mud on the seafloor in Cook Islands</a:t>
            </a:r>
          </a:p>
          <a:p>
            <a:r>
              <a:rPr lang="en-AU" dirty="0" smtClean="0"/>
              <a:t>Responsible U.S. extracting company says you need a whole laboratory in order to safely mine rare earths on land.  Underwater, it would be impossible to contain contamination.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SIDS Conf#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60648"/>
            <a:ext cx="6858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6021288"/>
            <a:ext cx="838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Womens</a:t>
            </a:r>
            <a:r>
              <a:rPr lang="en-AU" dirty="0" smtClean="0"/>
              <a:t> MG Team working on MG &amp; Partners Statement</a:t>
            </a: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omens MG Team #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83768" y="6165304"/>
            <a:ext cx="447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PSIDS - </a:t>
            </a:r>
            <a:r>
              <a:rPr lang="en-AU" dirty="0" err="1" smtClean="0"/>
              <a:t>Womens</a:t>
            </a:r>
            <a:r>
              <a:rPr lang="en-AU" dirty="0" smtClean="0"/>
              <a:t> Major Group Advocacy Team</a:t>
            </a: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349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ROUND TABLE WITH PACIFIC WOMEN: ADDRESSING SIDS ISSUES FROM LOCAL TO GLOBAL  FOOD SECURITY  IN RELATION TO TOXIC SUBSTANCES </vt:lpstr>
      <vt:lpstr>OVER-USE OF  PESTICIDES IN AGRICULTURE</vt:lpstr>
      <vt:lpstr>POOR WASTE DISPOSAL PRACTICES </vt:lpstr>
      <vt:lpstr>EMERGING ISSUE Toxic Substances in Food </vt:lpstr>
      <vt:lpstr>EMERGING ISSUE DEEP-SEA MINERAL MINING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Imogen</dc:creator>
  <cp:lastModifiedBy>Imogen</cp:lastModifiedBy>
  <cp:revision>18</cp:revision>
  <dcterms:created xsi:type="dcterms:W3CDTF">2013-07-09T03:06:39Z</dcterms:created>
  <dcterms:modified xsi:type="dcterms:W3CDTF">2013-07-19T00:40:35Z</dcterms:modified>
</cp:coreProperties>
</file>